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64" r:id="rId2"/>
    <p:sldId id="265" r:id="rId3"/>
    <p:sldId id="266" r:id="rId4"/>
    <p:sldId id="267" r:id="rId5"/>
    <p:sldId id="316" r:id="rId6"/>
    <p:sldId id="317" r:id="rId7"/>
    <p:sldId id="268" r:id="rId8"/>
    <p:sldId id="270" r:id="rId9"/>
    <p:sldId id="289" r:id="rId10"/>
    <p:sldId id="290" r:id="rId11"/>
    <p:sldId id="310" r:id="rId12"/>
    <p:sldId id="280" r:id="rId13"/>
    <p:sldId id="311" r:id="rId14"/>
    <p:sldId id="271" r:id="rId15"/>
    <p:sldId id="272" r:id="rId16"/>
    <p:sldId id="312" r:id="rId17"/>
    <p:sldId id="313" r:id="rId18"/>
    <p:sldId id="314" r:id="rId19"/>
    <p:sldId id="315" r:id="rId20"/>
    <p:sldId id="279" r:id="rId21"/>
    <p:sldId id="284" r:id="rId22"/>
    <p:sldId id="307" r:id="rId23"/>
    <p:sldId id="287" r:id="rId24"/>
    <p:sldId id="257" r:id="rId25"/>
    <p:sldId id="319" r:id="rId26"/>
    <p:sldId id="320" r:id="rId27"/>
    <p:sldId id="286" r:id="rId28"/>
    <p:sldId id="318" r:id="rId29"/>
    <p:sldId id="321" r:id="rId30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E0A88D-147A-2BA6-9A10-175E07D753E8}" v="71" dt="2026-02-09T21:52:52.517"/>
    <p1510:client id="{C39CCAFF-4314-B63E-64C2-2F11BACEEB70}" v="29" dt="2026-02-09T20:15:53.030"/>
    <p1510:client id="{CCF0961B-A8C5-BCFF-0D2C-31691F70896C}" v="70" dt="2026-02-09T21:07:21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24" autoAdjust="0"/>
    <p:restoredTop sz="89599" autoAdjust="0"/>
  </p:normalViewPr>
  <p:slideViewPr>
    <p:cSldViewPr snapToGrid="0" snapToObjects="1">
      <p:cViewPr varScale="1">
        <p:scale>
          <a:sx n="61" d="100"/>
          <a:sy n="61" d="100"/>
        </p:scale>
        <p:origin x="1248" y="78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jpeg>
</file>

<file path=ppt/media/image3.jpg>
</file>

<file path=ppt/media/image30.png>
</file>

<file path=ppt/media/image31.jpg>
</file>

<file path=ppt/media/image32.jpeg>
</file>

<file path=ppt/media/image33.jpeg>
</file>

<file path=ppt/media/image34.png>
</file>

<file path=ppt/media/image35.png>
</file>

<file path=ppt/media/image36.jpeg>
</file>

<file path=ppt/media/image37.jpe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9D54E-8935-475A-84C6-DAC3937651FB}" type="datetimeFigureOut">
              <a:rPr lang="es-CO" smtClean="0"/>
              <a:t>9/02/2026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F10B6-EAB2-4B54-AF06-B29DDC7C9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744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F10B6-EAB2-4B54-AF06-B29DDC7C9DF2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735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5596AB-2E0E-4316-BF64-BDD500538B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199" y="1122363"/>
            <a:ext cx="914519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4223E4-DAC2-4656-86BA-CDD07B0A6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199" y="3602038"/>
            <a:ext cx="91451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BDABA-E2C5-409E-BC0F-2E9346ACF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F9E25-A96A-446A-AEF9-B301A845FAB5}" type="datetimeFigureOut">
              <a:rPr lang="es-CO" smtClean="0"/>
              <a:t>9/02/2026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94F5C5-5D06-4C9E-874D-D072B7227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444445-C1A4-4886-89A3-84D4378E1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9C3D9-EA4E-42DE-99DB-CC610C60D82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0003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09/02/2026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corhuila.edu.co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eschavesnogales.es/2018/11/cambio-de-horario-de-secretaria.htm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sa/3.0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manyconfessions.com/fantastic-gymnastics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69F78D60-689B-4F79-80FB-97F4151B58B0}"/>
              </a:ext>
            </a:extLst>
          </p:cNvPr>
          <p:cNvSpPr txBox="1"/>
          <p:nvPr/>
        </p:nvSpPr>
        <p:spPr>
          <a:xfrm>
            <a:off x="285004" y="715402"/>
            <a:ext cx="466277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endParaRPr lang="es-E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pPr algn="ctr"/>
            <a:r>
              <a:rPr lang="es-E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REINDUCCIÓN </a:t>
            </a:r>
          </a:p>
          <a:p>
            <a:pPr algn="ctr"/>
            <a:r>
              <a:rPr lang="es-E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ESTUDIANTES</a:t>
            </a:r>
          </a:p>
          <a:p>
            <a:pPr algn="ctr"/>
            <a:r>
              <a:rPr lang="es-E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ANTIGUOS</a:t>
            </a:r>
          </a:p>
        </p:txBody>
      </p:sp>
      <p:pic>
        <p:nvPicPr>
          <p:cNvPr id="1026" name="Picture 2" descr="Welcome back ! posters for the wall • posters banner, tags, label |  myloview.com">
            <a:extLst>
              <a:ext uri="{FF2B5EF4-FFF2-40B4-BE49-F238E27FC236}">
                <a16:creationId xmlns:a16="http://schemas.microsoft.com/office/drawing/2014/main" id="{D6D749E2-A20E-D191-AA6D-7BC49754F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683" y="1017428"/>
            <a:ext cx="6927905" cy="472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41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59AC3FA0-6404-9DFD-3E8D-DA68280316FA}"/>
              </a:ext>
            </a:extLst>
          </p:cNvPr>
          <p:cNvSpPr txBox="1">
            <a:spLocks/>
          </p:cNvSpPr>
          <p:nvPr/>
        </p:nvSpPr>
        <p:spPr>
          <a:xfrm>
            <a:off x="1033341" y="451576"/>
            <a:ext cx="101269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X. </a:t>
            </a:r>
            <a:r>
              <a:rPr lang="es-MX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DE LA EVALUACIÓN, RENDIMIENTO Y PROMOCIÓN ACADÉMICA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402A0F5-7768-9E8F-586D-05BD247AD088}"/>
              </a:ext>
            </a:extLst>
          </p:cNvPr>
          <p:cNvSpPr txBox="1"/>
          <p:nvPr/>
        </p:nvSpPr>
        <p:spPr>
          <a:xfrm>
            <a:off x="520903" y="2003253"/>
            <a:ext cx="821609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2100" b="1" u="none" strike="noStrike" baseline="0" dirty="0">
                <a:latin typeface="Arial" panose="020B0604020202020204" pitchFamily="34" charset="0"/>
              </a:rPr>
              <a:t>ARTÍCULO 70. </a:t>
            </a:r>
            <a:r>
              <a:rPr lang="es-MX" sz="2100" dirty="0">
                <a:latin typeface="Arial" panose="020B0604020202020204" pitchFamily="34" charset="0"/>
              </a:rPr>
              <a:t>El estudiante que repruebe, por primera vez y en un mismo período académico, tres o más actividades académicas del plan de estudios, </a:t>
            </a:r>
            <a:r>
              <a:rPr lang="es-MX" sz="2100" b="1" dirty="0">
                <a:latin typeface="Arial" panose="020B0604020202020204" pitchFamily="34" charset="0"/>
              </a:rPr>
              <a:t>deberá matriculadas nuevamente en el período académico siguiente</a:t>
            </a:r>
            <a:r>
              <a:rPr lang="es-MX" sz="2100" dirty="0">
                <a:latin typeface="Arial" panose="020B0604020202020204" pitchFamily="34" charset="0"/>
              </a:rPr>
              <a:t>. Estas </a:t>
            </a:r>
            <a:r>
              <a:rPr lang="es-MX" sz="2100" b="1" dirty="0">
                <a:latin typeface="Arial" panose="020B0604020202020204" pitchFamily="34" charset="0"/>
              </a:rPr>
              <a:t>podrán ser cursadas junto con otras actividades académicas</a:t>
            </a:r>
            <a:r>
              <a:rPr lang="es-MX" sz="2100" dirty="0">
                <a:latin typeface="Arial" panose="020B0604020202020204" pitchFamily="34" charset="0"/>
              </a:rPr>
              <a:t>, conforme a lo establecido en su plan de estudios.</a:t>
            </a:r>
            <a:endParaRPr lang="es-CO" sz="2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E29A651-49B4-C3D2-A43B-6023725DDC29}"/>
              </a:ext>
            </a:extLst>
          </p:cNvPr>
          <p:cNvSpPr txBox="1"/>
          <p:nvPr/>
        </p:nvSpPr>
        <p:spPr>
          <a:xfrm>
            <a:off x="520902" y="4281397"/>
            <a:ext cx="821609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En caso de una segunda reprobación de las mismas actividades académicas, el estudiante solo podrá </a:t>
            </a:r>
            <a:r>
              <a:rPr lang="es-MX" sz="21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matricular exclusivamente aquellas que haya reprobado nuevamente</a:t>
            </a:r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debiendo pagar el valor total de los derechos pecuniarios correspondientes a la matrícula, junto con los demás derechos </a:t>
            </a:r>
            <a:r>
              <a:rPr lang="es-CO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académicos establecidos para el período.</a:t>
            </a:r>
            <a:endParaRPr lang="es-CO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775FC28-4B7D-0A7C-3371-A5126C46D710}"/>
              </a:ext>
            </a:extLst>
          </p:cNvPr>
          <p:cNvSpPr txBox="1"/>
          <p:nvPr/>
        </p:nvSpPr>
        <p:spPr>
          <a:xfrm>
            <a:off x="9165964" y="2557247"/>
            <a:ext cx="2689705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s-MX" sz="2000" b="0" i="0" u="none" strike="noStrike" baseline="0" dirty="0">
                <a:latin typeface="PTSans-Regular"/>
              </a:rPr>
              <a:t>Si el estudiante reprueba por tercera vez estas mismas actividades académicas,</a:t>
            </a:r>
          </a:p>
          <a:p>
            <a:pPr algn="just"/>
            <a:r>
              <a:rPr lang="es-CO" sz="2000" b="0" i="0" u="none" strike="noStrike" baseline="0" dirty="0">
                <a:latin typeface="PTSans-Regular"/>
              </a:rPr>
              <a:t>será </a:t>
            </a:r>
            <a:r>
              <a:rPr lang="es-CO" sz="2000" b="1" i="0" u="none" strike="noStrike" baseline="0" dirty="0">
                <a:latin typeface="PTSans-Regular"/>
              </a:rPr>
              <a:t>excluido</a:t>
            </a:r>
            <a:r>
              <a:rPr lang="es-CO" sz="2000" b="0" i="0" u="none" strike="noStrike" baseline="0" dirty="0">
                <a:latin typeface="PTSans-Regular"/>
              </a:rPr>
              <a:t> de manera definitiva del programa académico.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10556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A823492A-3EC1-EFD9-F45E-58E0CA25B3C7}"/>
              </a:ext>
            </a:extLst>
          </p:cNvPr>
          <p:cNvSpPr txBox="1">
            <a:spLocks/>
          </p:cNvSpPr>
          <p:nvPr/>
        </p:nvSpPr>
        <p:spPr>
          <a:xfrm>
            <a:off x="1033341" y="656528"/>
            <a:ext cx="101269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X. </a:t>
            </a:r>
            <a:r>
              <a:rPr lang="es-MX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DE LA EVALUACIÓN, RENDIMIENTO Y PROMOCIÓN ACADÉMICA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8514D-2B30-6E3B-4B38-5C19B07B9BC5}"/>
              </a:ext>
            </a:extLst>
          </p:cNvPr>
          <p:cNvSpPr txBox="1"/>
          <p:nvPr/>
        </p:nvSpPr>
        <p:spPr>
          <a:xfrm>
            <a:off x="855628" y="2240079"/>
            <a:ext cx="10482329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1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ARTÍCULO 71. APLICACIÓN DEL PROMEDIO PONDERADO GENERAL.</a:t>
            </a:r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E</a:t>
            </a:r>
            <a:r>
              <a:rPr lang="es-MX" sz="21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estudiante que obtenga un promedio ponderado general inferior a tres punto cero (3.0) queda con </a:t>
            </a:r>
            <a:r>
              <a:rPr lang="es-MX" sz="21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MATRÍCULA CONDICIONAL </a:t>
            </a:r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para el periodo académico siguiente y debe participar en un programa de acompañamiento y seguimiento estudiantil. Además, debe firmar un acta de compromiso para alcanzar un promedio ponderado general igual o superior a tres punto cero (3.0). </a:t>
            </a:r>
          </a:p>
          <a:p>
            <a:pPr algn="just"/>
            <a:endParaRPr lang="es-MX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El estudiante </a:t>
            </a:r>
            <a:r>
              <a:rPr lang="es-CO" sz="21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que permanezca con matrícula condicional durante tres periodos académicos, consecutivos o no, sin importar el número de créditos o actividades académicas matriculadas, será suspendido por un período académico.</a:t>
            </a:r>
            <a:endParaRPr lang="es-CO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269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para PROMEDIO">
            <a:extLst>
              <a:ext uri="{FF2B5EF4-FFF2-40B4-BE49-F238E27FC236}">
                <a16:creationId xmlns:a16="http://schemas.microsoft.com/office/drawing/2014/main" id="{090D074A-7695-9FFC-C19E-221254DE99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036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A0F48-C5FF-439E-DEFA-C3AC09BD9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1A13377C-9F5F-98EF-0985-6FA4B1B11737}"/>
              </a:ext>
            </a:extLst>
          </p:cNvPr>
          <p:cNvSpPr txBox="1">
            <a:spLocks/>
          </p:cNvSpPr>
          <p:nvPr/>
        </p:nvSpPr>
        <p:spPr>
          <a:xfrm>
            <a:off x="1033341" y="656529"/>
            <a:ext cx="10126905" cy="983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XI. </a:t>
            </a:r>
            <a:r>
              <a:rPr lang="es-MX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DEL FRAUDE ACADÉMICO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9F0D68A-B64B-781A-FCCD-EB6C29C58060}"/>
              </a:ext>
            </a:extLst>
          </p:cNvPr>
          <p:cNvSpPr txBox="1"/>
          <p:nvPr/>
        </p:nvSpPr>
        <p:spPr>
          <a:xfrm>
            <a:off x="855629" y="1687904"/>
            <a:ext cx="104823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8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ARTÍCULO 74. FRAUDE ACADÉMICO.</a:t>
            </a:r>
            <a:r>
              <a:rPr lang="es-MX" sz="180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Se entiende por fraude la suplantación de personas, la copia total o parcial, la tentativa de copia, la utilización de ayudas, material u otros elementos no autorizados, la alteración de calificaciones o resultados de evaluación, el plagio de propiedad intelectual, el uso de la inteligencia artificial que no se ajuste a los lineamientos institucionales, el uso de citas y referencias falsas y todas aquellas actuaciones orientadas a inducir a error al profesor o a una autoridad académica de la institución, en relación con el desarrollo de una actividad de formación o método de evaluación.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1ADFE3-AEA7-960E-3482-56A0AB3D730E}"/>
              </a:ext>
            </a:extLst>
          </p:cNvPr>
          <p:cNvSpPr txBox="1"/>
          <p:nvPr/>
        </p:nvSpPr>
        <p:spPr>
          <a:xfrm>
            <a:off x="855629" y="3966682"/>
            <a:ext cx="104823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800" b="1" dirty="0">
                <a:latin typeface="Arial" panose="020B0604020202020204" pitchFamily="34" charset="0"/>
                <a:cs typeface="Arial" panose="020B0604020202020204" pitchFamily="34" charset="0"/>
              </a:rPr>
              <a:t>PARÁGRAFO 2. </a:t>
            </a:r>
            <a:r>
              <a:rPr lang="es-MX" sz="1800" dirty="0">
                <a:latin typeface="Arial" panose="020B0604020202020204" pitchFamily="34" charset="0"/>
                <a:cs typeface="Arial" panose="020B0604020202020204" pitchFamily="34" charset="0"/>
              </a:rPr>
              <a:t>El estudiante que cometa fraude académico debidamente demostrado será calificado con cero punto cero (0.0) en la actividad de formación o método de evaluación respectivo. El profesor del área correspondiente notificará por escrito de este hecho a la dirección del programa y quedará constancia en el historial académico del estudiante, previo proceso y sanción disciplinaria a que haya lugar.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63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8C116584-6CE9-48D4-3045-C2F34B06FC91}"/>
              </a:ext>
            </a:extLst>
          </p:cNvPr>
          <p:cNvSpPr txBox="1"/>
          <p:nvPr/>
        </p:nvSpPr>
        <p:spPr>
          <a:xfrm>
            <a:off x="346841" y="913031"/>
            <a:ext cx="9995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 b="1" dirty="0">
                <a:latin typeface="Arial" panose="020B0604020202020204" pitchFamily="34" charset="0"/>
                <a:cs typeface="Arial" panose="020B0604020202020204" pitchFamily="34" charset="0"/>
              </a:rPr>
              <a:t>Artículo 59: Escala de valoración en la evaluación.</a:t>
            </a:r>
          </a:p>
        </p:txBody>
      </p:sp>
      <p:sp>
        <p:nvSpPr>
          <p:cNvPr id="18" name="Flecha: a la izquierda y derecha 17">
            <a:extLst>
              <a:ext uri="{FF2B5EF4-FFF2-40B4-BE49-F238E27FC236}">
                <a16:creationId xmlns:a16="http://schemas.microsoft.com/office/drawing/2014/main" id="{2C5102A6-105E-089A-1468-0DD687ED5A3E}"/>
              </a:ext>
            </a:extLst>
          </p:cNvPr>
          <p:cNvSpPr/>
          <p:nvPr/>
        </p:nvSpPr>
        <p:spPr>
          <a:xfrm>
            <a:off x="961697" y="2885090"/>
            <a:ext cx="10122404" cy="1418896"/>
          </a:xfrm>
          <a:prstGeom prst="leftRightArrow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D60CAF2D-48B6-284E-49E2-A041BEA43964}"/>
              </a:ext>
            </a:extLst>
          </p:cNvPr>
          <p:cNvSpPr/>
          <p:nvPr/>
        </p:nvSpPr>
        <p:spPr>
          <a:xfrm>
            <a:off x="176706" y="2857436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08C82DB-F447-F03E-DFDE-F460AF031F4C}"/>
              </a:ext>
            </a:extLst>
          </p:cNvPr>
          <p:cNvSpPr/>
          <p:nvPr/>
        </p:nvSpPr>
        <p:spPr>
          <a:xfrm>
            <a:off x="5616377" y="2885090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s-ES" sz="88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ADCCC21-E643-187C-B84C-7DA0A71376B5}"/>
              </a:ext>
            </a:extLst>
          </p:cNvPr>
          <p:cNvSpPr/>
          <p:nvPr/>
        </p:nvSpPr>
        <p:spPr>
          <a:xfrm>
            <a:off x="11056048" y="2857436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b="1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s-ES" sz="8800" b="1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85158E20-D6AD-5D85-B51C-FA76FE1B3F40}"/>
              </a:ext>
            </a:extLst>
          </p:cNvPr>
          <p:cNvSpPr/>
          <p:nvPr/>
        </p:nvSpPr>
        <p:spPr>
          <a:xfrm>
            <a:off x="5171135" y="2138166"/>
            <a:ext cx="1626748" cy="2885090"/>
          </a:xfrm>
          <a:custGeom>
            <a:avLst/>
            <a:gdLst>
              <a:gd name="csX0" fmla="*/ 0 w 1626748"/>
              <a:gd name="csY0" fmla="*/ 1442545 h 2885090"/>
              <a:gd name="csX1" fmla="*/ 813374 w 1626748"/>
              <a:gd name="csY1" fmla="*/ 0 h 2885090"/>
              <a:gd name="csX2" fmla="*/ 1626748 w 1626748"/>
              <a:gd name="csY2" fmla="*/ 1442545 h 2885090"/>
              <a:gd name="csX3" fmla="*/ 813374 w 1626748"/>
              <a:gd name="csY3" fmla="*/ 2885090 h 2885090"/>
              <a:gd name="csX4" fmla="*/ 0 w 1626748"/>
              <a:gd name="csY4" fmla="*/ 1442545 h 288509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26748" h="2885090" extrusionOk="0">
                <a:moveTo>
                  <a:pt x="0" y="1442545"/>
                </a:moveTo>
                <a:cubicBezTo>
                  <a:pt x="4604" y="611218"/>
                  <a:pt x="439885" y="61000"/>
                  <a:pt x="813374" y="0"/>
                </a:cubicBezTo>
                <a:cubicBezTo>
                  <a:pt x="1246527" y="-6073"/>
                  <a:pt x="1681086" y="455324"/>
                  <a:pt x="1626748" y="1442545"/>
                </a:cubicBezTo>
                <a:cubicBezTo>
                  <a:pt x="1648498" y="2224865"/>
                  <a:pt x="1229410" y="2969632"/>
                  <a:pt x="813374" y="2885090"/>
                </a:cubicBezTo>
                <a:cubicBezTo>
                  <a:pt x="309658" y="3064083"/>
                  <a:pt x="33564" y="2209720"/>
                  <a:pt x="0" y="1442545"/>
                </a:cubicBezTo>
                <a:close/>
              </a:path>
            </a:pathLst>
          </a:custGeom>
          <a:noFill/>
          <a:ln w="762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0796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copiar en las pruebas - Humor">
            <a:extLst>
              <a:ext uri="{FF2B5EF4-FFF2-40B4-BE49-F238E27FC236}">
                <a16:creationId xmlns:a16="http://schemas.microsoft.com/office/drawing/2014/main" id="{598FB3A2-AE41-4BD5-B057-F7B50CBB3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942" y="4147565"/>
            <a:ext cx="2518895" cy="252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lustración vectorial gráfico personaje de dibujos animados de plagio  5374509 Vector en Vecteezy">
            <a:extLst>
              <a:ext uri="{FF2B5EF4-FFF2-40B4-BE49-F238E27FC236}">
                <a16:creationId xmlns:a16="http://schemas.microsoft.com/office/drawing/2014/main" id="{A637FC02-4741-4A62-B19C-3C7932FCF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048" y="738085"/>
            <a:ext cx="3183271" cy="2273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9ACC445-033C-EC3B-9568-2875BAD23280}"/>
              </a:ext>
            </a:extLst>
          </p:cNvPr>
          <p:cNvSpPr txBox="1"/>
          <p:nvPr/>
        </p:nvSpPr>
        <p:spPr>
          <a:xfrm>
            <a:off x="346841" y="913031"/>
            <a:ext cx="4259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 b="1" dirty="0">
                <a:latin typeface="Arial" panose="020B0604020202020204" pitchFamily="34" charset="0"/>
                <a:cs typeface="Arial" panose="020B0604020202020204" pitchFamily="34" charset="0"/>
              </a:rPr>
              <a:t>Artículo 62: Fraudes.</a:t>
            </a:r>
          </a:p>
        </p:txBody>
      </p:sp>
      <p:sp>
        <p:nvSpPr>
          <p:cNvPr id="6" name="Flecha: a la izquierda y derecha 5">
            <a:extLst>
              <a:ext uri="{FF2B5EF4-FFF2-40B4-BE49-F238E27FC236}">
                <a16:creationId xmlns:a16="http://schemas.microsoft.com/office/drawing/2014/main" id="{36FB3F3E-C29B-321F-98D3-E0804364E194}"/>
              </a:ext>
            </a:extLst>
          </p:cNvPr>
          <p:cNvSpPr/>
          <p:nvPr/>
        </p:nvSpPr>
        <p:spPr>
          <a:xfrm>
            <a:off x="961697" y="2885090"/>
            <a:ext cx="10122404" cy="1418896"/>
          </a:xfrm>
          <a:prstGeom prst="leftRightArrow">
            <a:avLst/>
          </a:prstGeom>
          <a:solidFill>
            <a:schemeClr val="accent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3BB32B7-6498-0FC9-CBB7-179790B7450D}"/>
              </a:ext>
            </a:extLst>
          </p:cNvPr>
          <p:cNvSpPr/>
          <p:nvPr/>
        </p:nvSpPr>
        <p:spPr>
          <a:xfrm>
            <a:off x="544070" y="2871263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B2A273-ABCB-AF40-43EA-B4E05FCE8DA2}"/>
              </a:ext>
            </a:extLst>
          </p:cNvPr>
          <p:cNvSpPr/>
          <p:nvPr/>
        </p:nvSpPr>
        <p:spPr>
          <a:xfrm>
            <a:off x="5616377" y="2885090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s-ES" sz="88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EDCC17E-759A-D7DC-2E5A-C64781433C1E}"/>
              </a:ext>
            </a:extLst>
          </p:cNvPr>
          <p:cNvSpPr/>
          <p:nvPr/>
        </p:nvSpPr>
        <p:spPr>
          <a:xfrm>
            <a:off x="11056048" y="2857436"/>
            <a:ext cx="81304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b="1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s-ES" sz="8800" b="1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0B61E7E7-EF14-01DB-84BA-8FE2F001E9AA}"/>
              </a:ext>
            </a:extLst>
          </p:cNvPr>
          <p:cNvSpPr/>
          <p:nvPr/>
        </p:nvSpPr>
        <p:spPr>
          <a:xfrm>
            <a:off x="148323" y="2165820"/>
            <a:ext cx="1626748" cy="2885090"/>
          </a:xfrm>
          <a:custGeom>
            <a:avLst/>
            <a:gdLst>
              <a:gd name="csX0" fmla="*/ 0 w 1626748"/>
              <a:gd name="csY0" fmla="*/ 1442545 h 2885090"/>
              <a:gd name="csX1" fmla="*/ 813374 w 1626748"/>
              <a:gd name="csY1" fmla="*/ 0 h 2885090"/>
              <a:gd name="csX2" fmla="*/ 1626748 w 1626748"/>
              <a:gd name="csY2" fmla="*/ 1442545 h 2885090"/>
              <a:gd name="csX3" fmla="*/ 813374 w 1626748"/>
              <a:gd name="csY3" fmla="*/ 2885090 h 2885090"/>
              <a:gd name="csX4" fmla="*/ 0 w 1626748"/>
              <a:gd name="csY4" fmla="*/ 1442545 h 288509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26748" h="2885090" extrusionOk="0">
                <a:moveTo>
                  <a:pt x="0" y="1442545"/>
                </a:moveTo>
                <a:cubicBezTo>
                  <a:pt x="4604" y="611218"/>
                  <a:pt x="439885" y="61000"/>
                  <a:pt x="813374" y="0"/>
                </a:cubicBezTo>
                <a:cubicBezTo>
                  <a:pt x="1246527" y="-6073"/>
                  <a:pt x="1681086" y="455324"/>
                  <a:pt x="1626748" y="1442545"/>
                </a:cubicBezTo>
                <a:cubicBezTo>
                  <a:pt x="1648498" y="2224865"/>
                  <a:pt x="1229410" y="2969632"/>
                  <a:pt x="813374" y="2885090"/>
                </a:cubicBezTo>
                <a:cubicBezTo>
                  <a:pt x="309658" y="3064083"/>
                  <a:pt x="33564" y="2209720"/>
                  <a:pt x="0" y="1442545"/>
                </a:cubicBezTo>
                <a:close/>
              </a:path>
            </a:pathLst>
          </a:custGeom>
          <a:noFill/>
          <a:ln w="762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458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57339D-B5BB-7854-4D9C-3B0B3FD9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81" y="609655"/>
            <a:ext cx="10974230" cy="1143000"/>
          </a:xfrm>
        </p:spPr>
        <p:txBody>
          <a:bodyPr anchor="ctr"/>
          <a:lstStyle/>
          <a:p>
            <a:r>
              <a:rPr lang="es-MX" sz="2400" b="1" dirty="0">
                <a:latin typeface="Arial" panose="020B0604020202020204" pitchFamily="34" charset="0"/>
                <a:cs typeface="Arial" panose="020B0604020202020204" pitchFamily="34" charset="0"/>
              </a:rPr>
              <a:t>CAPÍTULO XII. PARTICIPACIÓN ESTUDIANTIL E INSTANCIAS PARA ATENCIÓN Y SOLUCIÓN DE ASUNTOS</a:t>
            </a:r>
            <a:endParaRPr lang="es-CO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10081D0-8FB2-A4EA-43E8-0DB0884BC5DF}"/>
              </a:ext>
            </a:extLst>
          </p:cNvPr>
          <p:cNvSpPr txBox="1"/>
          <p:nvPr/>
        </p:nvSpPr>
        <p:spPr>
          <a:xfrm>
            <a:off x="1060231" y="2989069"/>
            <a:ext cx="6093372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Superior.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Académico.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de Facultad.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Comité de Programa y otros comités.</a:t>
            </a:r>
            <a:endParaRPr lang="es-CO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E4FD51F-CD7F-D73D-D2D4-5DA3C16E3A08}"/>
              </a:ext>
            </a:extLst>
          </p:cNvPr>
          <p:cNvSpPr txBox="1"/>
          <p:nvPr/>
        </p:nvSpPr>
        <p:spPr>
          <a:xfrm>
            <a:off x="7085363" y="2104212"/>
            <a:ext cx="4047994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+mj-lt"/>
              <a:buAutoNum type="alphaLcPeriod"/>
            </a:pPr>
            <a:r>
              <a:rPr lang="es-CO" sz="2300" dirty="0">
                <a:latin typeface="Arial" panose="020B0604020202020204" pitchFamily="34" charset="0"/>
                <a:cs typeface="Arial" panose="020B0604020202020204" pitchFamily="34" charset="0"/>
              </a:rPr>
              <a:t>Profesor.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Director de programa.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Comité de Programa.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Decano de Facultad.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MX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de la Facultad.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Vicerrectoría Académica.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Académico.</a:t>
            </a:r>
          </a:p>
          <a:p>
            <a:pPr marL="514350" indent="-51435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Rectoría.</a:t>
            </a:r>
          </a:p>
          <a:p>
            <a:pPr marL="457200" indent="-457200" algn="l">
              <a:buFont typeface="+mj-lt"/>
              <a:buAutoNum type="alphaLcPeriod"/>
            </a:pPr>
            <a:r>
              <a:rPr lang="es-CO" sz="23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Consejo Superior.</a:t>
            </a:r>
            <a:endParaRPr lang="es-CO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857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4AC29-9021-B169-00B1-BDDCCFC81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FE02EE4-5953-57FF-EE6C-EEB43DE02E93}"/>
              </a:ext>
            </a:extLst>
          </p:cNvPr>
          <p:cNvSpPr txBox="1">
            <a:spLocks/>
          </p:cNvSpPr>
          <p:nvPr/>
        </p:nvSpPr>
        <p:spPr>
          <a:xfrm>
            <a:off x="1389491" y="529291"/>
            <a:ext cx="9414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XIV. DE LOS ESTÍMULOS ACADÉMICOS Y APOYOS ECONÓMICOS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783BED1-59D5-C8ED-5F25-D35E36D96BAE}"/>
              </a:ext>
            </a:extLst>
          </p:cNvPr>
          <p:cNvSpPr txBox="1"/>
          <p:nvPr/>
        </p:nvSpPr>
        <p:spPr>
          <a:xfrm>
            <a:off x="887586" y="2065283"/>
            <a:ext cx="9916511" cy="3579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u="sng" dirty="0">
                <a:latin typeface="Arial" panose="020B0604020202020204" pitchFamily="34" charset="0"/>
                <a:cs typeface="Arial" panose="020B0604020202020204" pitchFamily="34" charset="0"/>
              </a:rPr>
              <a:t>Artículo 80. Estímulos:</a:t>
            </a:r>
          </a:p>
          <a:p>
            <a:pPr algn="just"/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AutoNum type="arabicPeriod"/>
            </a:pPr>
            <a:r>
              <a:rPr lang="es-MX" b="1" dirty="0">
                <a:latin typeface="Arial" panose="020B0604020202020204" pitchFamily="34" charset="0"/>
                <a:cs typeface="Arial" panose="020B0604020202020204" pitchFamily="34" charset="0"/>
              </a:rPr>
              <a:t>Becas de honor:</a:t>
            </a:r>
          </a:p>
          <a:p>
            <a:pPr marL="457200" indent="-457200" algn="just">
              <a:buAutoNum type="arabicPeriod"/>
            </a:pP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Beca del 100% del valor de la matrícula al estudiante con el promedio ponderado más 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alto del periodo académico.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Beca del 80% del valor de la matrícula al estudiante con el segundo promedio ponderado más alto del período académico.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Beca del 60% del valor de la matrícula al estudiante con el tercer promedio ponderado más alto del período académico.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F9AAFD-6298-200E-32A6-A7FF47948F00}"/>
              </a:ext>
            </a:extLst>
          </p:cNvPr>
          <p:cNvSpPr txBox="1"/>
          <p:nvPr/>
        </p:nvSpPr>
        <p:spPr>
          <a:xfrm>
            <a:off x="5443045" y="2210188"/>
            <a:ext cx="609337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MX" sz="1800" b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Haber obtenido un promedio ponderado mínimo de 4.3 en el período académico inmediatamente anterior al otorgamiento de la beca, entre otros requisitos.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748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FD87C-5E5A-8687-AE3D-24FF6B5A2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989E4402-2DDF-2E3A-105D-CEEE3AA32D9E}"/>
              </a:ext>
            </a:extLst>
          </p:cNvPr>
          <p:cNvSpPr txBox="1">
            <a:spLocks/>
          </p:cNvSpPr>
          <p:nvPr/>
        </p:nvSpPr>
        <p:spPr>
          <a:xfrm>
            <a:off x="1389491" y="529291"/>
            <a:ext cx="9414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XIV. DE LOS ESTÍMULOS ACADÉMICOS Y APOYOS ECONÓMICOS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7D2FB8-6A09-7EF2-2486-95637E548102}"/>
              </a:ext>
            </a:extLst>
          </p:cNvPr>
          <p:cNvSpPr txBox="1"/>
          <p:nvPr/>
        </p:nvSpPr>
        <p:spPr>
          <a:xfrm>
            <a:off x="887586" y="2065283"/>
            <a:ext cx="9916511" cy="3579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u="sng" dirty="0">
                <a:latin typeface="Arial" panose="020B0604020202020204" pitchFamily="34" charset="0"/>
                <a:cs typeface="Arial" panose="020B0604020202020204" pitchFamily="34" charset="0"/>
              </a:rPr>
              <a:t>Artículo 81. Otros estímulos:</a:t>
            </a:r>
          </a:p>
          <a:p>
            <a:pPr algn="just"/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Mención meritoria o laureada (trabajos de grado entre otras opciones de grado).</a:t>
            </a:r>
          </a:p>
          <a:p>
            <a:pPr marL="457200" indent="-457200" algn="just"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Deportivo: a estudiantes que participen en actividades deportivas avaladas por la Dirección de Bienestar Institucional.</a:t>
            </a:r>
          </a:p>
          <a:p>
            <a:pPr marL="457200" indent="-457200" algn="just"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Deportivo y cultural a nivel institucional.</a:t>
            </a:r>
          </a:p>
          <a:p>
            <a:pPr marL="457200" indent="-457200" algn="just"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Participación en la actividad cultural del sanjuanero huilense a nivel institucional.</a:t>
            </a:r>
          </a:p>
          <a:p>
            <a:pPr marL="457200" indent="-457200" algn="just">
              <a:buAutoNum type="arabicPeriod"/>
            </a:pP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384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C7B3C-DF3C-3AB0-CCC8-DEC39322B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17D39A3-3F9D-C35F-CA42-679B53F61162}"/>
              </a:ext>
            </a:extLst>
          </p:cNvPr>
          <p:cNvSpPr txBox="1">
            <a:spLocks/>
          </p:cNvSpPr>
          <p:nvPr/>
        </p:nvSpPr>
        <p:spPr>
          <a:xfrm>
            <a:off x="1389491" y="529291"/>
            <a:ext cx="9414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XIV. DE LOS ESTÍMULOS ACADÉMICOS Y APOYOS ECONÓMICOS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B0743C3-656B-6796-DD33-8A025C9100C3}"/>
              </a:ext>
            </a:extLst>
          </p:cNvPr>
          <p:cNvSpPr txBox="1"/>
          <p:nvPr/>
        </p:nvSpPr>
        <p:spPr>
          <a:xfrm>
            <a:off x="887586" y="2065283"/>
            <a:ext cx="99165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Artículo 82. Estímulos por </a:t>
            </a:r>
            <a:r>
              <a:rPr lang="es-MX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monitoría</a:t>
            </a:r>
            <a:r>
              <a:rPr lang="es-MX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endParaRPr lang="es-MX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Otorgará un descuento del 20% en el valor de la matrícula ordinaria a los estudiantes de CORHUILA que ejerzan funciones como monitores académicos o de apoyo administrativo, conforme a las convocatorias realizadas por la Rectoría.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44F82B6-47A3-DDFC-56AF-E9B6DAA3D8EE}"/>
              </a:ext>
            </a:extLst>
          </p:cNvPr>
          <p:cNvSpPr txBox="1"/>
          <p:nvPr/>
        </p:nvSpPr>
        <p:spPr>
          <a:xfrm>
            <a:off x="887585" y="3902078"/>
            <a:ext cx="99165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Artículo 83. Estímulos por participación en cuerpos colegiados y comités:</a:t>
            </a:r>
          </a:p>
          <a:p>
            <a:pPr algn="just"/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Otorgará un descuento del 20% en el valor de la matrícula ordinaria a los estudiantes que actúen como representantes de su estamento en los distintos cuerpos colegiados y comités institucionales durante el período en que ejerzan dicha representación.</a:t>
            </a:r>
          </a:p>
        </p:txBody>
      </p:sp>
    </p:spTree>
    <p:extLst>
      <p:ext uri="{BB962C8B-B14F-4D97-AF65-F5344CB8AC3E}">
        <p14:creationId xmlns:p14="http://schemas.microsoft.com/office/powerpoint/2010/main" val="2288725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286F4E-F7C2-E052-B76B-A44F4C86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81" y="471953"/>
            <a:ext cx="10974230" cy="1143000"/>
          </a:xfrm>
        </p:spPr>
        <p:txBody>
          <a:bodyPr/>
          <a:lstStyle/>
          <a:p>
            <a:r>
              <a:rPr lang="es-CO" sz="3600" dirty="0">
                <a:latin typeface="Arial Black" panose="020B0A04020102020204" pitchFamily="34" charset="0"/>
                <a:hlinkClick r:id="rId2"/>
              </a:rPr>
              <a:t>www.corhuila.edu.co</a:t>
            </a:r>
            <a:r>
              <a:rPr lang="es-CO" sz="3600" dirty="0">
                <a:latin typeface="Arial Black" panose="020B0A04020102020204" pitchFamily="34" charset="0"/>
              </a:rPr>
              <a:t>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B328E0-F612-6A4E-294D-4543094FCE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21" b="5420"/>
          <a:stretch/>
        </p:blipFill>
        <p:spPr>
          <a:xfrm>
            <a:off x="0" y="1287193"/>
            <a:ext cx="12193588" cy="557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29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84E3420-A6C9-4530-AC99-505727543F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" r="3" b="4537"/>
          <a:stretch/>
        </p:blipFill>
        <p:spPr>
          <a:xfrm>
            <a:off x="625" y="10"/>
            <a:ext cx="8450317" cy="685799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64A13DF-0065-410C-9E24-8A3A11455F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5" r="6232" b="3"/>
          <a:stretch/>
        </p:blipFill>
        <p:spPr>
          <a:xfrm>
            <a:off x="6226792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4128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FA594-E340-A380-DF48-F48D69D0E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81" y="696669"/>
            <a:ext cx="10974230" cy="1990260"/>
          </a:xfrm>
        </p:spPr>
        <p:txBody>
          <a:bodyPr lIns="91440" tIns="45720" rIns="91440" bIns="45720" anchor="ctr"/>
          <a:lstStyle/>
          <a:p>
            <a:r>
              <a:rPr lang="es-CO" sz="4400" dirty="0">
                <a:latin typeface="Arial Black"/>
              </a:rPr>
              <a:t>ASISTENTE ADMINISTRATIVA Y DIRECTOR DE PROGRAMA</a:t>
            </a:r>
          </a:p>
        </p:txBody>
      </p:sp>
      <p:pic>
        <p:nvPicPr>
          <p:cNvPr id="4" name="Imagen 3" descr="Logotipo&#10;&#10;Descripción generada automáticamente">
            <a:extLst>
              <a:ext uri="{FF2B5EF4-FFF2-40B4-BE49-F238E27FC236}">
                <a16:creationId xmlns:a16="http://schemas.microsoft.com/office/drawing/2014/main" id="{D7FC130D-CE66-BAD0-49A8-EB04281D7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04301" y="2039910"/>
            <a:ext cx="4605997" cy="460599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0D434FB-B79B-7051-D273-4779066C203D}"/>
              </a:ext>
            </a:extLst>
          </p:cNvPr>
          <p:cNvSpPr txBox="1"/>
          <p:nvPr/>
        </p:nvSpPr>
        <p:spPr>
          <a:xfrm>
            <a:off x="3826411" y="6530491"/>
            <a:ext cx="4361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>
                <a:hlinkClick r:id="rId3" tooltip="http://www.ieschavesnogales.es/2018/11/cambio-de-horario-de-secretaria.html"/>
              </a:rPr>
              <a:t>Esta foto</a:t>
            </a:r>
            <a:r>
              <a:rPr lang="es-CO" sz="900"/>
              <a:t> de Autor desconocido está bajo licencia </a:t>
            </a:r>
            <a:r>
              <a:rPr lang="es-CO" sz="900">
                <a:hlinkClick r:id="rId4" tooltip="https://creativecommons.org/licenses/by-sa/3.0/"/>
              </a:rPr>
              <a:t>CC BY-SA</a:t>
            </a:r>
            <a:endParaRPr lang="es-CO" sz="90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08E6DC52-6B0D-5C10-1B07-FECE55D80030}"/>
              </a:ext>
            </a:extLst>
          </p:cNvPr>
          <p:cNvSpPr txBox="1">
            <a:spLocks/>
          </p:cNvSpPr>
          <p:nvPr/>
        </p:nvSpPr>
        <p:spPr>
          <a:xfrm>
            <a:off x="258807" y="3221333"/>
            <a:ext cx="3453894" cy="1127619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400" dirty="0">
                <a:solidFill>
                  <a:srgbClr val="00B0F0"/>
                </a:solidFill>
                <a:latin typeface="Arial Black"/>
              </a:rPr>
              <a:t>Daniela Solano</a:t>
            </a:r>
            <a:endParaRPr lang="es-ES" sz="5300">
              <a:solidFill>
                <a:srgbClr val="00B0F0"/>
              </a:solidFill>
              <a:ea typeface="Calibri"/>
              <a:cs typeface="Calibri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E4397B6-3E04-8B5B-7C14-DD813717202D}"/>
              </a:ext>
            </a:extLst>
          </p:cNvPr>
          <p:cNvSpPr txBox="1">
            <a:spLocks/>
          </p:cNvSpPr>
          <p:nvPr/>
        </p:nvSpPr>
        <p:spPr>
          <a:xfrm>
            <a:off x="8311123" y="3221332"/>
            <a:ext cx="3453894" cy="1127619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400" dirty="0">
                <a:solidFill>
                  <a:schemeClr val="accent4"/>
                </a:solidFill>
                <a:latin typeface="Arial Black"/>
              </a:rPr>
              <a:t>Ana Lucia </a:t>
            </a:r>
            <a:r>
              <a:rPr lang="es-CO" sz="4400" err="1">
                <a:solidFill>
                  <a:schemeClr val="accent4"/>
                </a:solidFill>
                <a:latin typeface="Arial Black"/>
              </a:rPr>
              <a:t>Paque</a:t>
            </a:r>
            <a:endParaRPr lang="es-ES" sz="5300">
              <a:solidFill>
                <a:schemeClr val="accent4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5305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F268271-0D00-F3AB-062B-A63387F5A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58" y="551280"/>
            <a:ext cx="9027708" cy="586697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6E93550-9AEB-1062-1301-3BB9E5E2B97E}"/>
              </a:ext>
            </a:extLst>
          </p:cNvPr>
          <p:cNvSpPr txBox="1"/>
          <p:nvPr/>
        </p:nvSpPr>
        <p:spPr>
          <a:xfrm>
            <a:off x="8939047" y="2305615"/>
            <a:ext cx="2912679" cy="20005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MX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PASE </a:t>
            </a:r>
          </a:p>
          <a:p>
            <a:pPr algn="ctr"/>
            <a:r>
              <a:rPr lang="es-MX" sz="24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(Programa de Asesoría y Seguimiento a Estudiantes)</a:t>
            </a:r>
            <a:endParaRPr lang="es-CO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89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47AA7-9A9C-4852-7D79-2028B02A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79" y="671322"/>
            <a:ext cx="10974230" cy="1143000"/>
          </a:xfrm>
        </p:spPr>
        <p:txBody>
          <a:bodyPr anchor="ctr"/>
          <a:lstStyle/>
          <a:p>
            <a:r>
              <a:rPr lang="es-CO" sz="4400" dirty="0">
                <a:latin typeface="Arial Black" panose="020B0A04020102020204" pitchFamily="34" charset="0"/>
              </a:rPr>
              <a:t>IMPORTANTE TENER EN CUENTA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B1A70A5E-3988-CA5C-6FFE-D368276726B5}"/>
              </a:ext>
            </a:extLst>
          </p:cNvPr>
          <p:cNvGrpSpPr/>
          <p:nvPr/>
        </p:nvGrpSpPr>
        <p:grpSpPr>
          <a:xfrm>
            <a:off x="1016224" y="1932360"/>
            <a:ext cx="1420837" cy="1417319"/>
            <a:chOff x="380539" y="2324686"/>
            <a:chExt cx="1420837" cy="1417319"/>
          </a:xfrm>
        </p:grpSpPr>
        <p:sp>
          <p:nvSpPr>
            <p:cNvPr id="13" name="Diagrama de flujo: conector 12">
              <a:extLst>
                <a:ext uri="{FF2B5EF4-FFF2-40B4-BE49-F238E27FC236}">
                  <a16:creationId xmlns:a16="http://schemas.microsoft.com/office/drawing/2014/main" id="{4109F910-B808-849F-9CA3-CAD48DD4CE88}"/>
                </a:ext>
              </a:extLst>
            </p:cNvPr>
            <p:cNvSpPr/>
            <p:nvPr/>
          </p:nvSpPr>
          <p:spPr>
            <a:xfrm>
              <a:off x="380539" y="2324686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26" name="Picture 2" descr="WhatsApp - Wikipedia, la enciclopedia libre">
              <a:extLst>
                <a:ext uri="{FF2B5EF4-FFF2-40B4-BE49-F238E27FC236}">
                  <a16:creationId xmlns:a16="http://schemas.microsoft.com/office/drawing/2014/main" id="{AA29C18B-5D0B-6FA0-4771-45D5CAA824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188" y="2547259"/>
              <a:ext cx="984030" cy="9897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208AFCAC-93F6-7F7B-0887-A7CD89C8DBB5}"/>
              </a:ext>
            </a:extLst>
          </p:cNvPr>
          <p:cNvGrpSpPr/>
          <p:nvPr/>
        </p:nvGrpSpPr>
        <p:grpSpPr>
          <a:xfrm>
            <a:off x="3602627" y="1822764"/>
            <a:ext cx="1420837" cy="1417319"/>
            <a:chOff x="2180707" y="3177540"/>
            <a:chExt cx="1420837" cy="1417319"/>
          </a:xfrm>
        </p:grpSpPr>
        <p:sp>
          <p:nvSpPr>
            <p:cNvPr id="9" name="Diagrama de flujo: conector 8">
              <a:extLst>
                <a:ext uri="{FF2B5EF4-FFF2-40B4-BE49-F238E27FC236}">
                  <a16:creationId xmlns:a16="http://schemas.microsoft.com/office/drawing/2014/main" id="{274C5E1F-220E-BAFF-4230-C576F81DBC2D}"/>
                </a:ext>
              </a:extLst>
            </p:cNvPr>
            <p:cNvSpPr/>
            <p:nvPr/>
          </p:nvSpPr>
          <p:spPr>
            <a:xfrm>
              <a:off x="2180707" y="3177540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" name="Gráfico 3" descr="Doctora contorno">
              <a:extLst>
                <a:ext uri="{FF2B5EF4-FFF2-40B4-BE49-F238E27FC236}">
                  <a16:creationId xmlns:a16="http://schemas.microsoft.com/office/drawing/2014/main" id="{0E9B9DD4-2CEE-5332-6098-C5DE28A08F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46233" y="3400864"/>
              <a:ext cx="914400" cy="914400"/>
            </a:xfrm>
            <a:prstGeom prst="rect">
              <a:avLst/>
            </a:prstGeom>
          </p:spPr>
        </p:pic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EE2BFDEC-C0E4-DF2C-E96F-67F2A083E75E}"/>
              </a:ext>
            </a:extLst>
          </p:cNvPr>
          <p:cNvGrpSpPr/>
          <p:nvPr/>
        </p:nvGrpSpPr>
        <p:grpSpPr>
          <a:xfrm>
            <a:off x="6048182" y="1871493"/>
            <a:ext cx="1420837" cy="1417319"/>
            <a:chOff x="5373855" y="2897945"/>
            <a:chExt cx="1420837" cy="1417319"/>
          </a:xfrm>
        </p:grpSpPr>
        <p:sp>
          <p:nvSpPr>
            <p:cNvPr id="7" name="Diagrama de flujo: conector 6">
              <a:extLst>
                <a:ext uri="{FF2B5EF4-FFF2-40B4-BE49-F238E27FC236}">
                  <a16:creationId xmlns:a16="http://schemas.microsoft.com/office/drawing/2014/main" id="{156E8754-C41C-48AA-BA29-0AAD89028935}"/>
                </a:ext>
              </a:extLst>
            </p:cNvPr>
            <p:cNvSpPr/>
            <p:nvPr/>
          </p:nvSpPr>
          <p:spPr>
            <a:xfrm>
              <a:off x="5373855" y="2897945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" name="Gráfico 5" descr="Maestro con relleno sólido">
              <a:extLst>
                <a:ext uri="{FF2B5EF4-FFF2-40B4-BE49-F238E27FC236}">
                  <a16:creationId xmlns:a16="http://schemas.microsoft.com/office/drawing/2014/main" id="{95D87D50-BFAB-70DE-7671-3BA9A8FC4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27073" y="3149404"/>
              <a:ext cx="914400" cy="914400"/>
            </a:xfrm>
            <a:prstGeom prst="rect">
              <a:avLst/>
            </a:prstGeom>
          </p:spPr>
        </p:pic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C4B1366-89C7-4DDC-35F4-F2EDD6FCB816}"/>
              </a:ext>
            </a:extLst>
          </p:cNvPr>
          <p:cNvSpPr txBox="1"/>
          <p:nvPr/>
        </p:nvSpPr>
        <p:spPr>
          <a:xfrm>
            <a:off x="609679" y="3349679"/>
            <a:ext cx="230514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CO" sz="2800" b="1" dirty="0">
                <a:highlight>
                  <a:srgbClr val="00FFFF"/>
                </a:highlight>
                <a:latin typeface="Arial"/>
                <a:cs typeface="Arial"/>
              </a:rPr>
              <a:t>3228735281</a:t>
            </a:r>
            <a:endParaRPr lang="es-ES" sz="2250" dirty="0">
              <a:highlight>
                <a:srgbClr val="00FFFF"/>
              </a:highlight>
              <a:ea typeface="Calibri"/>
              <a:cs typeface="Calibri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CAD609A-AC81-9424-3880-1712C272A423}"/>
              </a:ext>
            </a:extLst>
          </p:cNvPr>
          <p:cNvSpPr txBox="1"/>
          <p:nvPr/>
        </p:nvSpPr>
        <p:spPr>
          <a:xfrm>
            <a:off x="3215658" y="3264188"/>
            <a:ext cx="2130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Excusas médicas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62907C5-59C2-99D3-520D-92F858C493A3}"/>
              </a:ext>
            </a:extLst>
          </p:cNvPr>
          <p:cNvSpPr txBox="1"/>
          <p:nvPr/>
        </p:nvSpPr>
        <p:spPr>
          <a:xfrm>
            <a:off x="5445541" y="3349679"/>
            <a:ext cx="26574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Consejerías </a:t>
            </a:r>
          </a:p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y tutorías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733BC639-B025-B9AA-80F5-97E8236BE5EF}"/>
              </a:ext>
            </a:extLst>
          </p:cNvPr>
          <p:cNvGrpSpPr/>
          <p:nvPr/>
        </p:nvGrpSpPr>
        <p:grpSpPr>
          <a:xfrm>
            <a:off x="1016229" y="4043613"/>
            <a:ext cx="1420837" cy="1417319"/>
            <a:chOff x="7619377" y="2259579"/>
            <a:chExt cx="1420837" cy="1417319"/>
          </a:xfrm>
        </p:grpSpPr>
        <p:sp>
          <p:nvSpPr>
            <p:cNvPr id="23" name="Diagrama de flujo: conector 22">
              <a:extLst>
                <a:ext uri="{FF2B5EF4-FFF2-40B4-BE49-F238E27FC236}">
                  <a16:creationId xmlns:a16="http://schemas.microsoft.com/office/drawing/2014/main" id="{9F1CE2C4-13FE-B625-9A28-23065E355705}"/>
                </a:ext>
              </a:extLst>
            </p:cNvPr>
            <p:cNvSpPr/>
            <p:nvPr/>
          </p:nvSpPr>
          <p:spPr>
            <a:xfrm>
              <a:off x="7619377" y="2259579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28" name="Picture 4" descr="Carnet de identidad del estudiante línea icono negro 495278 Vector en  Vecteezy">
              <a:extLst>
                <a:ext uri="{FF2B5EF4-FFF2-40B4-BE49-F238E27FC236}">
                  <a16:creationId xmlns:a16="http://schemas.microsoft.com/office/drawing/2014/main" id="{10EDEBD6-AD90-F63E-D8DE-77FD392006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24" t="16920" r="6396" b="17673"/>
            <a:stretch/>
          </p:blipFill>
          <p:spPr bwMode="auto">
            <a:xfrm>
              <a:off x="7768201" y="2542513"/>
              <a:ext cx="1108843" cy="8338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2E2A113-0915-B297-850E-A05DD0570CEE}"/>
              </a:ext>
            </a:extLst>
          </p:cNvPr>
          <p:cNvSpPr txBox="1"/>
          <p:nvPr/>
        </p:nvSpPr>
        <p:spPr>
          <a:xfrm>
            <a:off x="444502" y="5455291"/>
            <a:ext cx="2549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Carné estudiantil</a:t>
            </a:r>
          </a:p>
        </p:txBody>
      </p:sp>
      <p:grpSp>
        <p:nvGrpSpPr>
          <p:cNvPr id="32" name="Grupo 31">
            <a:extLst>
              <a:ext uri="{FF2B5EF4-FFF2-40B4-BE49-F238E27FC236}">
                <a16:creationId xmlns:a16="http://schemas.microsoft.com/office/drawing/2014/main" id="{0D9B0D86-D3F5-4A5C-A9B1-FF8F4C49CBA2}"/>
              </a:ext>
            </a:extLst>
          </p:cNvPr>
          <p:cNvGrpSpPr/>
          <p:nvPr/>
        </p:nvGrpSpPr>
        <p:grpSpPr>
          <a:xfrm>
            <a:off x="9101410" y="1871492"/>
            <a:ext cx="1420837" cy="1417319"/>
            <a:chOff x="6876997" y="3904159"/>
            <a:chExt cx="1420837" cy="1417319"/>
          </a:xfrm>
        </p:grpSpPr>
        <p:sp>
          <p:nvSpPr>
            <p:cNvPr id="36" name="Diagrama de flujo: conector 35">
              <a:extLst>
                <a:ext uri="{FF2B5EF4-FFF2-40B4-BE49-F238E27FC236}">
                  <a16:creationId xmlns:a16="http://schemas.microsoft.com/office/drawing/2014/main" id="{CE728A30-40A3-C8A3-BDF6-81274B75514C}"/>
                </a:ext>
              </a:extLst>
            </p:cNvPr>
            <p:cNvSpPr/>
            <p:nvPr/>
          </p:nvSpPr>
          <p:spPr>
            <a:xfrm>
              <a:off x="6876997" y="3904159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9907B127-1DD5-77E7-6930-20F0FE8C21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EEEEEE"/>
                </a:clrFrom>
                <a:clrTo>
                  <a:srgbClr val="EEEEE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7795" y="4217235"/>
              <a:ext cx="875574" cy="8755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4932F800-79B5-8778-12F1-D6D9951F265A}"/>
              </a:ext>
            </a:extLst>
          </p:cNvPr>
          <p:cNvSpPr txBox="1"/>
          <p:nvPr/>
        </p:nvSpPr>
        <p:spPr>
          <a:xfrm>
            <a:off x="8134920" y="3678154"/>
            <a:ext cx="3173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Reporte de enfermedades y/o accidentes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A58E18-EDA6-4429-1372-73582338E875}"/>
              </a:ext>
            </a:extLst>
          </p:cNvPr>
          <p:cNvSpPr txBox="1"/>
          <p:nvPr/>
        </p:nvSpPr>
        <p:spPr>
          <a:xfrm>
            <a:off x="3336824" y="4057565"/>
            <a:ext cx="2130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latin typeface="Arial" panose="020B0604020202020204" pitchFamily="34" charset="0"/>
                <a:cs typeface="Arial" panose="020B0604020202020204" pitchFamily="34" charset="0"/>
              </a:rPr>
              <a:t>Tienen 3 días hábiles para reportar la excusa. Art 45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AB7E0D91-B581-C4DA-A1BA-8E5002ED12EF}"/>
              </a:ext>
            </a:extLst>
          </p:cNvPr>
          <p:cNvGrpSpPr/>
          <p:nvPr/>
        </p:nvGrpSpPr>
        <p:grpSpPr>
          <a:xfrm>
            <a:off x="6090495" y="4179902"/>
            <a:ext cx="1420837" cy="1417319"/>
            <a:chOff x="2180707" y="3177540"/>
            <a:chExt cx="1420837" cy="1417319"/>
          </a:xfrm>
        </p:grpSpPr>
        <p:sp>
          <p:nvSpPr>
            <p:cNvPr id="14" name="Diagrama de flujo: conector 13">
              <a:extLst>
                <a:ext uri="{FF2B5EF4-FFF2-40B4-BE49-F238E27FC236}">
                  <a16:creationId xmlns:a16="http://schemas.microsoft.com/office/drawing/2014/main" id="{5B3D31D6-53B0-9F3A-473A-7CE1087967D3}"/>
                </a:ext>
              </a:extLst>
            </p:cNvPr>
            <p:cNvSpPr/>
            <p:nvPr/>
          </p:nvSpPr>
          <p:spPr>
            <a:xfrm>
              <a:off x="2180707" y="3177540"/>
              <a:ext cx="1420837" cy="1417319"/>
            </a:xfrm>
            <a:prstGeom prst="flowChartConnector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5" name="Gráfico 14" descr="Doctora contorno">
              <a:extLst>
                <a:ext uri="{FF2B5EF4-FFF2-40B4-BE49-F238E27FC236}">
                  <a16:creationId xmlns:a16="http://schemas.microsoft.com/office/drawing/2014/main" id="{59CF5708-B980-D9E4-FC1F-CC72D3A9D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46233" y="3400864"/>
              <a:ext cx="914400" cy="914400"/>
            </a:xfrm>
            <a:prstGeom prst="rect">
              <a:avLst/>
            </a:prstGeom>
          </p:spPr>
        </p:pic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82004C1-33AD-31DE-355D-EC35FFECBAAE}"/>
              </a:ext>
            </a:extLst>
          </p:cNvPr>
          <p:cNvSpPr txBox="1"/>
          <p:nvPr/>
        </p:nvSpPr>
        <p:spPr>
          <a:xfrm>
            <a:off x="5735871" y="5655346"/>
            <a:ext cx="21300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Inconformidad en reporta de calificaciones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A39229A-3634-BCC4-5BD4-F47CFA09FB92}"/>
              </a:ext>
            </a:extLst>
          </p:cNvPr>
          <p:cNvSpPr txBox="1"/>
          <p:nvPr/>
        </p:nvSpPr>
        <p:spPr>
          <a:xfrm>
            <a:off x="3717511" y="5747678"/>
            <a:ext cx="2130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>
                <a:latin typeface="Arial" panose="020B0604020202020204" pitchFamily="34" charset="0"/>
                <a:cs typeface="Arial" panose="020B0604020202020204" pitchFamily="34" charset="0"/>
              </a:rPr>
              <a:t>Tienen 3 días hábiles para reportar la inconformidad. Art 45</a:t>
            </a:r>
          </a:p>
        </p:txBody>
      </p:sp>
    </p:spTree>
    <p:extLst>
      <p:ext uri="{BB962C8B-B14F-4D97-AF65-F5344CB8AC3E}">
        <p14:creationId xmlns:p14="http://schemas.microsoft.com/office/powerpoint/2010/main" val="63522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0" grpId="0"/>
      <p:bldP spid="26" grpId="0"/>
      <p:bldP spid="38" grpId="0"/>
      <p:bldP spid="1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 txBox="1"/>
          <p:nvPr/>
        </p:nvSpPr>
        <p:spPr>
          <a:xfrm>
            <a:off x="3304271" y="1338272"/>
            <a:ext cx="616845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CO" sz="2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Proyecto Educativo del Programa – PEP</a:t>
            </a: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2"/>
          <p:cNvSpPr txBox="1"/>
          <p:nvPr/>
        </p:nvSpPr>
        <p:spPr>
          <a:xfrm>
            <a:off x="2793187" y="2963854"/>
            <a:ext cx="722900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CO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Lineamientos, políticas y principios que orientan y dirigen el desarrollo del programa</a:t>
            </a:r>
            <a:endParaRPr sz="18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"/>
          <p:cNvSpPr txBox="1"/>
          <p:nvPr/>
        </p:nvSpPr>
        <p:spPr>
          <a:xfrm>
            <a:off x="2793187" y="4789676"/>
            <a:ext cx="722900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C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Dar directrices para la formación integral del estudiante y cumplir con los requerimientos en áreas profesionales del egresado con el entorno en general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6165374" y="1835030"/>
            <a:ext cx="484632" cy="1103980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CO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</a:t>
            </a:r>
            <a:endParaRPr sz="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CO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s-CO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6146181" y="3714620"/>
            <a:ext cx="484632" cy="1075056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-CO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Busca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10099006" y="2767280"/>
            <a:ext cx="1800001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CO"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 adapta a los cambios internos del Programa </a:t>
            </a:r>
            <a:endParaRPr sz="20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9711297" y="1487019"/>
            <a:ext cx="601423" cy="3999380"/>
          </a:xfrm>
          <a:prstGeom prst="righ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66"/>
              <a:buFont typeface="Arial"/>
              <a:buNone/>
            </a:pPr>
            <a:endParaRPr sz="2266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" descr="icono de vector de hoja de ruta 19632674 Vector en Vecteez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581" y="2176272"/>
            <a:ext cx="2589615" cy="34107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85FCDB8-EB26-A466-177F-D2F61103688D}"/>
              </a:ext>
            </a:extLst>
          </p:cNvPr>
          <p:cNvSpPr txBox="1">
            <a:spLocks/>
          </p:cNvSpPr>
          <p:nvPr/>
        </p:nvSpPr>
        <p:spPr>
          <a:xfrm>
            <a:off x="609600" y="274638"/>
            <a:ext cx="10974388" cy="1143000"/>
          </a:xfrm>
          <a:prstGeom prst="rect">
            <a:avLst/>
          </a:prstGeom>
        </p:spPr>
        <p:txBody>
          <a:bodyPr anchor="ctr"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400" dirty="0">
                <a:latin typeface="Arial Black" panose="020B0A04020102020204" pitchFamily="34" charset="0"/>
              </a:rPr>
              <a:t>IMPORTANTE TENER EN CUENTA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767A9-1B58-267B-949D-748D0AFF0120}"/>
              </a:ext>
            </a:extLst>
          </p:cNvPr>
          <p:cNvSpPr txBox="1">
            <a:spLocks/>
          </p:cNvSpPr>
          <p:nvPr/>
        </p:nvSpPr>
        <p:spPr>
          <a:xfrm>
            <a:off x="609600" y="274638"/>
            <a:ext cx="10974388" cy="1143000"/>
          </a:xfrm>
          <a:prstGeom prst="rect">
            <a:avLst/>
          </a:prstGeom>
        </p:spPr>
        <p:txBody>
          <a:bodyPr anchor="ctr"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400" dirty="0">
                <a:latin typeface="Arial Black" panose="020B0A04020102020204" pitchFamily="34" charset="0"/>
              </a:rPr>
              <a:t>IMPORTANTE TENER EN CUENTA</a:t>
            </a:r>
          </a:p>
        </p:txBody>
      </p:sp>
      <p:pic>
        <p:nvPicPr>
          <p:cNvPr id="1026" name="Picture 2" descr="Instructivo Exámenes Saber Pro y TyT / 2024-II - Corporación Universitaria  Remington">
            <a:extLst>
              <a:ext uri="{FF2B5EF4-FFF2-40B4-BE49-F238E27FC236}">
                <a16:creationId xmlns:a16="http://schemas.microsoft.com/office/drawing/2014/main" id="{F0E9C58A-3CB2-BCA3-A80C-99095BB85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328" y="3152273"/>
            <a:ext cx="59055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Obligatorio Ilustraciones Stock, Vectores, Y Clipart – (11,971  Ilustraciones Stock)">
            <a:extLst>
              <a:ext uri="{FF2B5EF4-FFF2-40B4-BE49-F238E27FC236}">
                <a16:creationId xmlns:a16="http://schemas.microsoft.com/office/drawing/2014/main" id="{EE8265A4-D54F-3BAF-526A-D22BD48CE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328" y="1190318"/>
            <a:ext cx="4943862" cy="288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14223CB-DC24-23C8-F964-C9A2F7452B07}"/>
              </a:ext>
            </a:extLst>
          </p:cNvPr>
          <p:cNvSpPr txBox="1"/>
          <p:nvPr/>
        </p:nvSpPr>
        <p:spPr>
          <a:xfrm>
            <a:off x="952901" y="1116531"/>
            <a:ext cx="2560320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Requisitos de grado </a:t>
            </a:r>
          </a:p>
        </p:txBody>
      </p:sp>
      <p:pic>
        <p:nvPicPr>
          <p:cNvPr id="1028" name="Picture 4" descr="Clases de inglés B1 intermedio - ringteacher">
            <a:extLst>
              <a:ext uri="{FF2B5EF4-FFF2-40B4-BE49-F238E27FC236}">
                <a16:creationId xmlns:a16="http://schemas.microsoft.com/office/drawing/2014/main" id="{4120B311-FBFD-8894-AB1E-02BB56AB9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30" y="1820862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E9649560-D65B-5F02-02E0-E9073CA53E70}"/>
              </a:ext>
            </a:extLst>
          </p:cNvPr>
          <p:cNvSpPr/>
          <p:nvPr/>
        </p:nvSpPr>
        <p:spPr>
          <a:xfrm>
            <a:off x="2482017" y="1647515"/>
            <a:ext cx="1031204" cy="187692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1394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C45C6-07AF-BF9D-1448-00B04D0504BB}"/>
              </a:ext>
            </a:extLst>
          </p:cNvPr>
          <p:cNvSpPr txBox="1">
            <a:spLocks/>
          </p:cNvSpPr>
          <p:nvPr/>
        </p:nvSpPr>
        <p:spPr>
          <a:xfrm>
            <a:off x="609600" y="274638"/>
            <a:ext cx="10974388" cy="1143000"/>
          </a:xfrm>
          <a:prstGeom prst="rect">
            <a:avLst/>
          </a:prstGeom>
        </p:spPr>
        <p:txBody>
          <a:bodyPr anchor="ctr"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400" dirty="0">
                <a:latin typeface="Arial Black" panose="020B0A04020102020204" pitchFamily="34" charset="0"/>
              </a:rPr>
              <a:t>IMPORTANTE TENER EN CUENTA</a:t>
            </a:r>
          </a:p>
        </p:txBody>
      </p:sp>
      <p:pic>
        <p:nvPicPr>
          <p:cNvPr id="3" name="Picture 2" descr="Instructivo Exámenes Saber Pro y TyT / 2024-II - Corporación Universitaria  Remington">
            <a:extLst>
              <a:ext uri="{FF2B5EF4-FFF2-40B4-BE49-F238E27FC236}">
                <a16:creationId xmlns:a16="http://schemas.microsoft.com/office/drawing/2014/main" id="{1C166A9D-5B0A-1ABA-CD2A-B951AE0AB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088" y="4572000"/>
            <a:ext cx="59055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8C9070B-2298-C49D-FC81-9FDEE96E3BB1}"/>
              </a:ext>
            </a:extLst>
          </p:cNvPr>
          <p:cNvSpPr txBox="1"/>
          <p:nvPr/>
        </p:nvSpPr>
        <p:spPr>
          <a:xfrm>
            <a:off x="1040524" y="1417638"/>
            <a:ext cx="10543464" cy="4174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>
                <a:latin typeface="Arial" panose="020B0604020202020204" pitchFamily="34" charset="0"/>
                <a:cs typeface="Arial" panose="020B0604020202020204" pitchFamily="34" charset="0"/>
              </a:rPr>
              <a:t>Capitulo XVI </a:t>
            </a:r>
          </a:p>
          <a:p>
            <a:r>
              <a:rPr lang="es-CO" sz="2800" b="1" dirty="0">
                <a:latin typeface="Arial" panose="020B0604020202020204" pitchFamily="34" charset="0"/>
                <a:cs typeface="Arial" panose="020B0604020202020204" pitchFamily="34" charset="0"/>
              </a:rPr>
              <a:t>Artículo 92 Requisitos para el otorgamiento del título</a:t>
            </a:r>
          </a:p>
          <a:p>
            <a:endParaRPr lang="es-CO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Aprobar el 100% de los créditos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Demostrar dominio de lenga extranjera </a:t>
            </a:r>
            <a:r>
              <a:rPr lang="es-CO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(Nivel B1)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Presentar las pruebas Saber Pro y obtener mínimo un puntaje de </a:t>
            </a:r>
            <a:r>
              <a:rPr lang="es-CO" sz="2800" b="1" u="sng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140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Realizar las pruebas diagnósticas y cursos de fortalecimiento 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Pagar los derechos de grado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No tener procesos disciplinarios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Diligenciar encuesta de observatorio laboral</a:t>
            </a:r>
          </a:p>
          <a:p>
            <a:pPr marL="457200" indent="-457200">
              <a:buAutoNum type="arabicPeriod"/>
            </a:pPr>
            <a:r>
              <a:rPr lang="es-CO" b="1" dirty="0">
                <a:latin typeface="Arial" panose="020B0604020202020204" pitchFamily="34" charset="0"/>
                <a:cs typeface="Arial" panose="020B0604020202020204" pitchFamily="34" charset="0"/>
              </a:rPr>
              <a:t>Demás que exija el Consejo Académico</a:t>
            </a:r>
          </a:p>
        </p:txBody>
      </p:sp>
    </p:spTree>
    <p:extLst>
      <p:ext uri="{BB962C8B-B14F-4D97-AF65-F5344CB8AC3E}">
        <p14:creationId xmlns:p14="http://schemas.microsoft.com/office/powerpoint/2010/main" val="36643340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913799B8-7A74-7585-C53E-85BB12C28B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701"/>
          <a:stretch/>
        </p:blipFill>
        <p:spPr>
          <a:xfrm>
            <a:off x="3049741" y="700200"/>
            <a:ext cx="6094105" cy="545759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5591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A8C38C-CC18-613F-4468-70AD39536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233" y="2006424"/>
            <a:ext cx="4520584" cy="2845151"/>
          </a:xfrm>
        </p:spPr>
        <p:txBody>
          <a:bodyPr lIns="91440" tIns="45720" rIns="91440" bIns="45720" anchor="t"/>
          <a:lstStyle/>
          <a:p>
            <a:r>
              <a:rPr lang="es-CO" sz="4000" b="1" dirty="0">
                <a:latin typeface="Arial"/>
                <a:cs typeface="Arial"/>
              </a:rPr>
              <a:t>QR Asistencia</a:t>
            </a:r>
            <a:br>
              <a:rPr lang="es-CO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4000" b="1" dirty="0">
                <a:latin typeface="Arial"/>
                <a:cs typeface="Arial"/>
              </a:rPr>
              <a:t>REINDUCCIÓN </a:t>
            </a:r>
            <a:br>
              <a:rPr lang="es-CO" sz="53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3600" b="1" dirty="0">
                <a:solidFill>
                  <a:schemeClr val="accent5"/>
                </a:solidFill>
                <a:latin typeface="Arial"/>
                <a:cs typeface="Arial"/>
              </a:rPr>
              <a:t>INGENIERÍA MECATRÓNICA</a:t>
            </a:r>
            <a:endParaRPr lang="es-CO" sz="3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2D77FA2-3574-27CD-2754-A5C808C5CFA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" name="Imagen 3" descr="Código QR&#10;&#10;El contenido generado por IA puede ser incorrecto.">
            <a:extLst>
              <a:ext uri="{FF2B5EF4-FFF2-40B4-BE49-F238E27FC236}">
                <a16:creationId xmlns:a16="http://schemas.microsoft.com/office/drawing/2014/main" id="{1A818A64-FF41-1071-5EC3-1842DA925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331" y="1150189"/>
            <a:ext cx="4256252" cy="425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8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E203A-3F68-F61F-6532-1F64ED9B4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55" y="2071808"/>
            <a:ext cx="4460439" cy="3127075"/>
          </a:xfrm>
        </p:spPr>
        <p:txBody>
          <a:bodyPr lIns="91440" tIns="45720" rIns="91440" bIns="45720" anchor="t"/>
          <a:lstStyle/>
          <a:p>
            <a:r>
              <a:rPr lang="es-CO" sz="4000" b="1" dirty="0">
                <a:latin typeface="Arial"/>
                <a:cs typeface="Arial"/>
              </a:rPr>
              <a:t>QR evaluación de  REINDUCCIÓN </a:t>
            </a:r>
            <a:br>
              <a:rPr lang="es-CO" sz="4000" b="1" dirty="0">
                <a:latin typeface="Arial"/>
                <a:cs typeface="Arial"/>
              </a:rPr>
            </a:br>
            <a:r>
              <a:rPr lang="es-CO" sz="4000" b="1" dirty="0">
                <a:solidFill>
                  <a:schemeClr val="accent1"/>
                </a:solidFill>
                <a:latin typeface="Arial"/>
                <a:cs typeface="Arial"/>
              </a:rPr>
              <a:t>INGENIERÍA </a:t>
            </a:r>
            <a:r>
              <a:rPr lang="es-CO" sz="3600" b="1" dirty="0">
                <a:solidFill>
                  <a:schemeClr val="accent1"/>
                </a:solidFill>
                <a:latin typeface="Arial"/>
                <a:cs typeface="Arial"/>
              </a:rPr>
              <a:t>MECATRÓNICA</a:t>
            </a:r>
            <a:endParaRPr lang="es-ES" sz="3600">
              <a:solidFill>
                <a:schemeClr val="accent1"/>
              </a:solidFill>
              <a:latin typeface="Arial"/>
              <a:cs typeface="Arial"/>
            </a:endParaRPr>
          </a:p>
          <a:p>
            <a:endParaRPr lang="es-ES" sz="5300" dirty="0">
              <a:ea typeface="Calibri"/>
              <a:cs typeface="Calibri"/>
            </a:endParaRPr>
          </a:p>
        </p:txBody>
      </p:sp>
      <p:pic>
        <p:nvPicPr>
          <p:cNvPr id="3" name="Imagen 2" descr="Código QR&#10;&#10;El contenido generado por IA puede ser incorrecto.">
            <a:extLst>
              <a:ext uri="{FF2B5EF4-FFF2-40B4-BE49-F238E27FC236}">
                <a16:creationId xmlns:a16="http://schemas.microsoft.com/office/drawing/2014/main" id="{19720B0E-C3BA-F2D4-C035-0A2B23E58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641" y="790754"/>
            <a:ext cx="4586975" cy="452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40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Captura de pantalla de un celular&#10;&#10;El contenido generado por IA puede ser incorrecto.">
            <a:extLst>
              <a:ext uri="{FF2B5EF4-FFF2-40B4-BE49-F238E27FC236}">
                <a16:creationId xmlns:a16="http://schemas.microsoft.com/office/drawing/2014/main" id="{287DCDFE-BB1F-8576-32A8-D66CEB7EB7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965"/>
          <a:stretch>
            <a:fillRect/>
          </a:stretch>
        </p:blipFill>
        <p:spPr>
          <a:xfrm>
            <a:off x="0" y="394138"/>
            <a:ext cx="12193587" cy="62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57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C4CAE18-1799-38BF-C39C-CA41B11CA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544" y="547584"/>
            <a:ext cx="7415101" cy="463443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5" name="Imagen 4" descr="Interfaz de usuario gráfica, Aplicación, Word&#10;&#10;El contenido generado por IA puede ser incorrecto.">
            <a:extLst>
              <a:ext uri="{FF2B5EF4-FFF2-40B4-BE49-F238E27FC236}">
                <a16:creationId xmlns:a16="http://schemas.microsoft.com/office/drawing/2014/main" id="{A4B1724B-197C-5986-494C-BE110698B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0926"/>
            <a:ext cx="12193588" cy="642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36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8D105-9E23-F7F5-3B72-63E667BDA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Captura de pantalla de un celular en la mano&#10;&#10;El contenido generado por IA puede ser incorrecto.">
            <a:extLst>
              <a:ext uri="{FF2B5EF4-FFF2-40B4-BE49-F238E27FC236}">
                <a16:creationId xmlns:a16="http://schemas.microsoft.com/office/drawing/2014/main" id="{75B03C36-AB28-5CA3-ACDE-62D10C70D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9789"/>
            <a:ext cx="12193588" cy="60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4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ptura de pantalla de computadora&#10;&#10;El contenido generado por IA puede ser incorrecto.">
            <a:extLst>
              <a:ext uri="{FF2B5EF4-FFF2-40B4-BE49-F238E27FC236}">
                <a16:creationId xmlns:a16="http://schemas.microsoft.com/office/drawing/2014/main" id="{018EC76D-0264-18BB-07A6-8505D1270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992"/>
            <a:ext cx="12193588" cy="607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01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D025BB-FD7C-7366-6974-F0EB2AB124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6435"/>
          <a:stretch/>
        </p:blipFill>
        <p:spPr>
          <a:xfrm>
            <a:off x="0" y="850261"/>
            <a:ext cx="12193588" cy="44942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289E0C1-CC0E-D43D-2FA7-2BC7179C1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58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0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295EBB3-5AE1-7225-5470-287390222D9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360" y="3498300"/>
            <a:ext cx="9219187" cy="3074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43C38C-2E73-C629-B28A-C919AF69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81" y="679401"/>
            <a:ext cx="10974230" cy="1143000"/>
          </a:xfrm>
        </p:spPr>
        <p:txBody>
          <a:bodyPr anchor="ctr"/>
          <a:lstStyle/>
          <a:p>
            <a:r>
              <a:rPr lang="es-CO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REGLAMENTO ESTUDIANTIL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7F1A87C-3A27-8595-F466-03F56D857E30}"/>
              </a:ext>
            </a:extLst>
          </p:cNvPr>
          <p:cNvSpPr txBox="1">
            <a:spLocks/>
          </p:cNvSpPr>
          <p:nvPr/>
        </p:nvSpPr>
        <p:spPr>
          <a:xfrm>
            <a:off x="1681277" y="1536651"/>
            <a:ext cx="88294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CAPÍTULO VIII. DE LA ASISTENCIA (ART. 44)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7B2F5D8-CA86-C47A-F033-FBB016470180}"/>
              </a:ext>
            </a:extLst>
          </p:cNvPr>
          <p:cNvSpPr txBox="1"/>
          <p:nvPr/>
        </p:nvSpPr>
        <p:spPr>
          <a:xfrm>
            <a:off x="2685449" y="2679651"/>
            <a:ext cx="6821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dirty="0">
                <a:latin typeface="Arial" panose="020B0604020202020204" pitchFamily="34" charset="0"/>
                <a:cs typeface="Arial" panose="020B0604020202020204" pitchFamily="34" charset="0"/>
              </a:rPr>
              <a:t>Asistir puntualmente al 80% de las clases</a:t>
            </a:r>
          </a:p>
        </p:txBody>
      </p:sp>
    </p:spTree>
    <p:extLst>
      <p:ext uri="{BB962C8B-B14F-4D97-AF65-F5344CB8AC3E}">
        <p14:creationId xmlns:p14="http://schemas.microsoft.com/office/powerpoint/2010/main" val="3113779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3B5CAD23-2E30-541C-B2A6-61F6ECB88CA7}"/>
              </a:ext>
            </a:extLst>
          </p:cNvPr>
          <p:cNvSpPr txBox="1">
            <a:spLocks/>
          </p:cNvSpPr>
          <p:nvPr/>
        </p:nvSpPr>
        <p:spPr>
          <a:xfrm>
            <a:off x="1033341" y="451576"/>
            <a:ext cx="101269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CAPÍTULO X. </a:t>
            </a:r>
            <a:r>
              <a:rPr lang="es-MX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DE LA EVALUACIÓN, RENDIMIENTO Y PROMOCIÓN ACADÉMICA</a:t>
            </a:r>
            <a:endParaRPr lang="es-419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BE7F37C-BA1E-4892-48C9-9B0ED9739C2F}"/>
              </a:ext>
            </a:extLst>
          </p:cNvPr>
          <p:cNvSpPr txBox="1"/>
          <p:nvPr/>
        </p:nvSpPr>
        <p:spPr>
          <a:xfrm>
            <a:off x="678563" y="2024628"/>
            <a:ext cx="97897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2400" b="1" u="none" strike="noStrike" baseline="0" dirty="0">
                <a:latin typeface="Arial" panose="020B0604020202020204" pitchFamily="34" charset="0"/>
              </a:rPr>
              <a:t>ARTÍCULO 69. </a:t>
            </a:r>
            <a:r>
              <a:rPr lang="es-MX" sz="2400" dirty="0">
                <a:latin typeface="Arial" panose="020B0604020202020204" pitchFamily="34" charset="0"/>
              </a:rPr>
              <a:t>El estudiante que repruebe por tercera vez una o dos de las mismas actividades académicas quedará </a:t>
            </a:r>
            <a:r>
              <a:rPr lang="es-MX" sz="2400" b="1" dirty="0">
                <a:latin typeface="Arial" panose="020B0604020202020204" pitchFamily="34" charset="0"/>
              </a:rPr>
              <a:t>SUSPENDIDO</a:t>
            </a:r>
            <a:r>
              <a:rPr lang="es-MX" sz="2400" dirty="0">
                <a:latin typeface="Arial" panose="020B0604020202020204" pitchFamily="34" charset="0"/>
              </a:rPr>
              <a:t> del programa por un período académico y podrá en el período académico siguiente, matricular exclusivamente dichas actividades académicas.</a:t>
            </a:r>
            <a:endParaRPr lang="es-CO" sz="2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B24EF8E-4F0D-5B97-A8E8-0712735F2A6F}"/>
              </a:ext>
            </a:extLst>
          </p:cNvPr>
          <p:cNvSpPr txBox="1"/>
          <p:nvPr/>
        </p:nvSpPr>
        <p:spPr>
          <a:xfrm>
            <a:off x="3561347" y="4001836"/>
            <a:ext cx="809500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400" dirty="0">
                <a:latin typeface="Arial" panose="020B0604020202020204" pitchFamily="34" charset="0"/>
              </a:rPr>
              <a:t>En caso de que el estudiante repruebe nuevamente por cuarta vez una o dos de las mismas actividades académicas, luego de haber cumplido con el período académico de suspensión, será </a:t>
            </a:r>
            <a:r>
              <a:rPr lang="es-MX" sz="2400" b="1" dirty="0">
                <a:latin typeface="Arial" panose="020B0604020202020204" pitchFamily="34" charset="0"/>
              </a:rPr>
              <a:t>EXCLUIDO </a:t>
            </a:r>
            <a:r>
              <a:rPr lang="es-MX" sz="2400" dirty="0">
                <a:latin typeface="Arial" panose="020B0604020202020204" pitchFamily="34" charset="0"/>
              </a:rPr>
              <a:t>de forma definitiva del programa académico.</a:t>
            </a:r>
            <a:endParaRPr lang="es-CO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9901CB-6CF0-443D-B797-990363D4C2F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8563" y="4048542"/>
            <a:ext cx="2720016" cy="204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34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1147</Words>
  <Application>Microsoft Office PowerPoint</Application>
  <PresentationFormat>Personalizado</PresentationFormat>
  <Paragraphs>111</Paragraphs>
  <Slides>29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7" baseType="lpstr">
      <vt:lpstr>Aptos</vt:lpstr>
      <vt:lpstr>Arial</vt:lpstr>
      <vt:lpstr>Arial Black</vt:lpstr>
      <vt:lpstr>Britannic Bold</vt:lpstr>
      <vt:lpstr>Calibri</vt:lpstr>
      <vt:lpstr>PTSans-Regular</vt:lpstr>
      <vt:lpstr>Wingdings</vt:lpstr>
      <vt:lpstr>Tema de Office</vt:lpstr>
      <vt:lpstr>Presentación de PowerPoint</vt:lpstr>
      <vt:lpstr>www.corhuila.edu.co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REGLAMENTO ESTUDIANTIL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CAPÍTULO XII. PARTICIPACIÓN ESTUDIANTIL E INSTANCIAS PARA ATENCIÓN Y SOLUCIÓN DE ASUNTOS</vt:lpstr>
      <vt:lpstr>Presentación de PowerPoint</vt:lpstr>
      <vt:lpstr>Presentación de PowerPoint</vt:lpstr>
      <vt:lpstr>Presentación de PowerPoint</vt:lpstr>
      <vt:lpstr>Presentación de PowerPoint</vt:lpstr>
      <vt:lpstr>ASISTENTE ADMINISTRATIVA Y DIRECTOR DE PROGRAMA</vt:lpstr>
      <vt:lpstr>Presentación de PowerPoint</vt:lpstr>
      <vt:lpstr>IMPORTANTE TENER EN CUENTA</vt:lpstr>
      <vt:lpstr>Presentación de PowerPoint</vt:lpstr>
      <vt:lpstr>Presentación de PowerPoint</vt:lpstr>
      <vt:lpstr>Presentación de PowerPoint</vt:lpstr>
      <vt:lpstr>Presentación de PowerPoint</vt:lpstr>
      <vt:lpstr>QR Asistencia REINDUCCIÓN  INGENIERÍA MECATRÓNICA</vt:lpstr>
      <vt:lpstr>QR evaluación de  REINDUCCIÓN  INGENIERÍA MECATRÓNICA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Facultad de Ingeniería</cp:lastModifiedBy>
  <cp:revision>118</cp:revision>
  <dcterms:created xsi:type="dcterms:W3CDTF">2020-08-21T13:03:05Z</dcterms:created>
  <dcterms:modified xsi:type="dcterms:W3CDTF">2026-02-10T00:09:41Z</dcterms:modified>
</cp:coreProperties>
</file>

<file path=docProps/thumbnail.jpeg>
</file>